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8288000" cy="10287000"/>
  <p:notesSz cx="6858000" cy="9144000"/>
  <p:embeddedFontLst>
    <p:embeddedFont>
      <p:font typeface="Arsenal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oto Sans" panose="020B0604020202020204" charset="0"/>
      <p:regular r:id="rId23"/>
    </p:embeddedFont>
    <p:embeddedFont>
      <p:font typeface="DejaVu Serif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0B97-BC91-4C40-A62D-98A5F8A42A6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4D92-0F3C-4D9E-95D8-E40E9F85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4D92-0F3C-4D9E-95D8-E40E9F851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0.svg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91761">
            <a:off x="-5046395" y="1967871"/>
            <a:ext cx="9267406" cy="12492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75188" y="-4317446"/>
            <a:ext cx="8968224" cy="86348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031183"/>
            <a:ext cx="16558401" cy="3378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chủ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nghĩa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nhân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đạo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Văn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học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trung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đại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</a:p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thế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kỷ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XVIII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nửa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Arsenal Bold"/>
              </a:rPr>
              <a:t>đầu</a:t>
            </a:r>
            <a:r>
              <a:rPr lang="en-US" sz="8000" dirty="0">
                <a:solidFill>
                  <a:schemeClr val="bg1"/>
                </a:solidFill>
                <a:latin typeface="Arsenal Bold"/>
              </a:rPr>
              <a:t> TK XIX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40543" y="2325850"/>
            <a:ext cx="2281713" cy="21969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99731" y="8016263"/>
            <a:ext cx="4634548" cy="3960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01408" y="2330329"/>
            <a:ext cx="432859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8000" dirty="0">
                <a:solidFill>
                  <a:srgbClr val="191919"/>
                </a:solidFill>
                <a:latin typeface="Arsenal Bold"/>
              </a:rPr>
              <a:t>CHỦ ĐỀ </a:t>
            </a:r>
            <a:r>
              <a:rPr lang="en-US" sz="8000" dirty="0" smtClean="0">
                <a:solidFill>
                  <a:srgbClr val="191919"/>
                </a:solidFill>
                <a:latin typeface="Arsenal Bold"/>
              </a:rPr>
              <a:t>6</a:t>
            </a:r>
            <a:endParaRPr lang="en-US" sz="8000" dirty="0">
              <a:solidFill>
                <a:srgbClr val="191919"/>
              </a:solidFill>
              <a:latin typeface="Arsenal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801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2.2.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án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tố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cáo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những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thế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lực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chà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đạp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thân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người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8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giong ruổi lưng đeo cung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tiễn,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59"/>
              </a:lnSpc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tiễn đưa lòng bận thê noa.</a:t>
            </a:r>
            <a:b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cờ tiếng trống xa xa,</a:t>
            </a:r>
            <a:b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Sầu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ngọn ải, oán ra cửa phòng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“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59"/>
              </a:lnSpc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</a:p>
          <a:p>
            <a:pPr>
              <a:lnSpc>
                <a:spcPts val="4759"/>
              </a:lnSpc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6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801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2.2.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án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tố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cáo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những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thế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lực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chà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đạp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thân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người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bẽ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8" algn="just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ts val="4759"/>
              </a:lnSpc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8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801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2.2.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án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tố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cáo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những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thế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lực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chà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đạp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lên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thân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người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i="1" dirty="0" smtClean="0">
                <a:latin typeface="+mj-lt"/>
              </a:rPr>
              <a:t>“</a:t>
            </a:r>
            <a:r>
              <a:rPr lang="vi-VN" sz="4000" i="1" dirty="0" smtClean="0">
                <a:latin typeface="+mj-lt"/>
              </a:rPr>
              <a:t>Lầu </a:t>
            </a:r>
            <a:r>
              <a:rPr lang="vi-VN" sz="4000" i="1" dirty="0">
                <a:latin typeface="+mj-lt"/>
              </a:rPr>
              <a:t>xanh có mụ Tú Bà,</a:t>
            </a:r>
          </a:p>
          <a:p>
            <a:pPr algn="ctr"/>
            <a:r>
              <a:rPr lang="vi-VN" sz="4000" i="1" dirty="0" smtClean="0">
                <a:latin typeface="+mj-lt"/>
              </a:rPr>
              <a:t>Làng </a:t>
            </a:r>
            <a:r>
              <a:rPr lang="vi-VN" sz="4000" i="1" dirty="0">
                <a:latin typeface="+mj-lt"/>
              </a:rPr>
              <a:t>chơi đã trở về già hết duyên.</a:t>
            </a:r>
          </a:p>
          <a:p>
            <a:pPr algn="ctr"/>
            <a:r>
              <a:rPr lang="vi-VN" sz="4000" i="1" dirty="0">
                <a:latin typeface="+mj-lt"/>
              </a:rPr>
              <a:t>Tình cờ chẳng hẹn mà nên,</a:t>
            </a:r>
          </a:p>
          <a:p>
            <a:pPr algn="ctr"/>
            <a:r>
              <a:rPr lang="vi-VN" sz="4000" i="1" dirty="0">
                <a:latin typeface="+mj-lt"/>
              </a:rPr>
              <a:t>Mạt cưa mướp đắng đôi bên một phường.</a:t>
            </a:r>
          </a:p>
          <a:p>
            <a:pPr algn="ctr"/>
            <a:r>
              <a:rPr lang="vi-VN" sz="4000" i="1" dirty="0">
                <a:latin typeface="+mj-lt"/>
              </a:rPr>
              <a:t>Chung lưng mở một ngôi hàng,</a:t>
            </a:r>
          </a:p>
          <a:p>
            <a:pPr algn="ctr"/>
            <a:r>
              <a:rPr lang="vi-VN" sz="4000" i="1" dirty="0">
                <a:latin typeface="+mj-lt"/>
              </a:rPr>
              <a:t>Quanh năm buôn phấn bán hương đã lề</a:t>
            </a:r>
            <a:r>
              <a:rPr lang="vi-VN" sz="4000" i="1" dirty="0" smtClean="0">
                <a:latin typeface="+mj-lt"/>
              </a:rPr>
              <a:t>.</a:t>
            </a:r>
            <a:r>
              <a:rPr lang="en-US" sz="4000" i="1" dirty="0" smtClean="0">
                <a:latin typeface="+mj-lt"/>
              </a:rPr>
              <a:t>”</a:t>
            </a:r>
            <a:endParaRPr lang="vi-VN" sz="4000" i="1" dirty="0">
              <a:latin typeface="+mj-lt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801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2.3.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Ngợi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ca,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trân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trọng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vẻ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đẹp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của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010" y="2324100"/>
            <a:ext cx="17670916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“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em thời trắng phận em tròn,</a:t>
            </a:r>
            <a:b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nổi ba chìm mấy nước non.</a:t>
            </a:r>
            <a:b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 mặc dầu tay kẻ nặn,</a:t>
            </a:r>
            <a:b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vẫn giữ tấm lòng son</a:t>
            </a:r>
            <a:r>
              <a:rPr lang="vi-VN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the,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ts val="4759"/>
              </a:lnSpc>
            </a:pPr>
            <a:endParaRPr lang="en-US" sz="40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5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801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2.3.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Ngợi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ca,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trân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trọng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vẻ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đẹp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của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010" y="2324100"/>
            <a:ext cx="1767091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4000" i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vi-VN" sz="4000" i="1" dirty="0">
                <a:latin typeface="+mj-lt"/>
              </a:rPr>
              <a:t>“Đội trời đạp đất ở đời</a:t>
            </a:r>
            <a:br>
              <a:rPr lang="vi-VN" sz="4000" i="1" dirty="0">
                <a:latin typeface="+mj-lt"/>
              </a:rPr>
            </a:br>
            <a:r>
              <a:rPr lang="vi-VN" sz="4000" i="1" dirty="0">
                <a:latin typeface="+mj-lt"/>
              </a:rPr>
              <a:t>Họ Từ, tên Hải vốn người Việt Đông</a:t>
            </a:r>
            <a:br>
              <a:rPr lang="vi-VN" sz="4000" i="1" dirty="0">
                <a:latin typeface="+mj-lt"/>
              </a:rPr>
            </a:br>
            <a:r>
              <a:rPr lang="vi-VN" sz="4000" i="1" dirty="0">
                <a:latin typeface="+mj-lt"/>
              </a:rPr>
              <a:t>Giang hồ quen thói vẫy vùng,</a:t>
            </a:r>
            <a:br>
              <a:rPr lang="vi-VN" sz="4000" i="1" dirty="0">
                <a:latin typeface="+mj-lt"/>
              </a:rPr>
            </a:br>
            <a:r>
              <a:rPr lang="vi-VN" sz="4000" i="1" dirty="0">
                <a:latin typeface="+mj-lt"/>
              </a:rPr>
              <a:t>Gươm đàn nửa gánh, non sông một chèo.”</a:t>
            </a:r>
            <a:endParaRPr lang="en-US" sz="4000" i="1" dirty="0" smtClean="0">
              <a:solidFill>
                <a:srgbClr val="191919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4759"/>
              </a:lnSpc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37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920269">
            <a:off x="13066203" y="-4196498"/>
            <a:ext cx="6226076" cy="83929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43331" y="6970926"/>
            <a:ext cx="5732341" cy="5519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76813" y="8148416"/>
            <a:ext cx="2087984" cy="10288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1000" y="158110"/>
            <a:ext cx="16840200" cy="9858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III. </a:t>
            </a:r>
            <a:r>
              <a:rPr lang="en-US" sz="5400" dirty="0" err="1" smtClean="0">
                <a:solidFill>
                  <a:schemeClr val="bg1"/>
                </a:solidFill>
                <a:latin typeface="Arsenal Bold"/>
              </a:rPr>
              <a:t>Luyện</a:t>
            </a: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senal Bold"/>
              </a:rPr>
              <a:t>tập</a:t>
            </a: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:</a:t>
            </a:r>
            <a:endParaRPr lang="en-US" sz="5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6211" y="4039211"/>
            <a:ext cx="16629777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70"/>
              </a:lnSpc>
            </a:pPr>
            <a:r>
              <a:rPr lang="en-US" sz="4764" dirty="0" smtClean="0">
                <a:solidFill>
                  <a:srgbClr val="191919"/>
                </a:solidFill>
                <a:latin typeface="Noto Sans"/>
              </a:rPr>
              <a:t>	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XVIII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27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920269">
            <a:off x="13066203" y="-4196498"/>
            <a:ext cx="6226076" cy="83929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43331" y="6970926"/>
            <a:ext cx="5732341" cy="5519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76813" y="8148416"/>
            <a:ext cx="2087984" cy="10288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1000" y="158110"/>
            <a:ext cx="16840200" cy="9858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5400" dirty="0">
                <a:solidFill>
                  <a:schemeClr val="bg1"/>
                </a:solidFill>
                <a:latin typeface="Arsenal Bold"/>
              </a:rPr>
              <a:t>I.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Những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vấn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đề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senal Bold"/>
              </a:rPr>
              <a:t>chung</a:t>
            </a: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:</a:t>
            </a:r>
            <a:endParaRPr lang="en-US" sz="5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1423" y="1303964"/>
            <a:ext cx="16324977" cy="864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5199" b="1" dirty="0" smtClean="0">
                <a:solidFill>
                  <a:srgbClr val="191919"/>
                </a:solidFill>
                <a:latin typeface="DejaVu Serif"/>
              </a:rPr>
              <a:t>a</a:t>
            </a:r>
            <a:r>
              <a:rPr lang="en-US" sz="5199" b="1" dirty="0">
                <a:solidFill>
                  <a:srgbClr val="191919"/>
                </a:solidFill>
                <a:latin typeface="DejaVu Serif"/>
              </a:rPr>
              <a:t>. </a:t>
            </a:r>
            <a:r>
              <a:rPr lang="en-US" sz="5199" b="1" dirty="0" err="1">
                <a:solidFill>
                  <a:srgbClr val="191919"/>
                </a:solidFill>
                <a:latin typeface="DejaVu Serif"/>
              </a:rPr>
              <a:t>Khái</a:t>
            </a:r>
            <a:r>
              <a:rPr lang="en-US" sz="5199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5199" b="1" dirty="0" err="1">
                <a:solidFill>
                  <a:srgbClr val="191919"/>
                </a:solidFill>
                <a:latin typeface="DejaVu Serif"/>
              </a:rPr>
              <a:t>niệm</a:t>
            </a:r>
            <a:endParaRPr lang="en-US" sz="5199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1423" y="2351082"/>
            <a:ext cx="16629777" cy="4201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70"/>
              </a:lnSpc>
            </a:pPr>
            <a:r>
              <a:rPr lang="en-US" sz="4764" dirty="0" smtClean="0">
                <a:solidFill>
                  <a:srgbClr val="191919"/>
                </a:solidFill>
                <a:latin typeface="Noto Sans"/>
              </a:rPr>
              <a:t>	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34400" y="2752575"/>
            <a:ext cx="1219200" cy="11723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0" y="1790700"/>
            <a:ext cx="76200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44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4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44966" y="7277100"/>
            <a:ext cx="1108634" cy="12448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11080" y="5868219"/>
            <a:ext cx="7620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8600" y="217268"/>
            <a:ext cx="17526000" cy="9858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5400" dirty="0">
                <a:solidFill>
                  <a:schemeClr val="bg1"/>
                </a:solidFill>
                <a:latin typeface="Arsenal Bold"/>
              </a:rPr>
              <a:t>I.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Những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vấn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đề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senal Bold"/>
              </a:rPr>
              <a:t>chung</a:t>
            </a: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:</a:t>
            </a:r>
            <a:endParaRPr lang="en-US" sz="5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3419" y="4868466"/>
            <a:ext cx="7701547" cy="864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400" b="1" dirty="0" smtClean="0">
                <a:solidFill>
                  <a:srgbClr val="191919"/>
                </a:solidFill>
                <a:latin typeface="DejaVu Serif"/>
              </a:rPr>
              <a:t> b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.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Cơ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sở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hình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thành</a:t>
            </a:r>
            <a:endParaRPr lang="en-US" sz="4400" b="1" dirty="0">
              <a:solidFill>
                <a:srgbClr val="191919"/>
              </a:solidFill>
              <a:latin typeface="DejaVu Serif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6672" y="5407000"/>
            <a:ext cx="4817941" cy="4638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619181">
            <a:off x="866602" y="6514983"/>
            <a:ext cx="2409998" cy="11042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461190">
            <a:off x="2670781" y="5261872"/>
            <a:ext cx="2687631" cy="46630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8600" y="125694"/>
            <a:ext cx="17667109" cy="9858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5400" dirty="0">
                <a:solidFill>
                  <a:schemeClr val="bg1"/>
                </a:solidFill>
                <a:latin typeface="Arsenal Bold"/>
              </a:rPr>
              <a:t>I.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Những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vấn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senal Bold"/>
              </a:rPr>
              <a:t>đề</a:t>
            </a:r>
            <a:r>
              <a:rPr lang="en-US" sz="5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senal Bold"/>
              </a:rPr>
              <a:t>chung</a:t>
            </a:r>
            <a:r>
              <a:rPr lang="en-US" sz="5400" dirty="0" smtClean="0">
                <a:solidFill>
                  <a:schemeClr val="bg1"/>
                </a:solidFill>
                <a:latin typeface="Arsenal Bold"/>
              </a:rPr>
              <a:t>:</a:t>
            </a:r>
            <a:endParaRPr lang="en-US" sz="5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599" y="1377357"/>
            <a:ext cx="16992601" cy="864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smtClean="0">
                <a:solidFill>
                  <a:srgbClr val="191919"/>
                </a:solidFill>
                <a:latin typeface="DejaVu Serif"/>
              </a:rPr>
              <a:t>c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.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Nội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dung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của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chủ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nghĩa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nhân</a:t>
            </a:r>
            <a:r>
              <a:rPr lang="en-US" sz="44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191919"/>
                </a:solidFill>
                <a:latin typeface="DejaVu Serif"/>
              </a:rPr>
              <a:t>đạo</a:t>
            </a:r>
            <a:endParaRPr lang="en-US" sz="44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13630" y="2749207"/>
            <a:ext cx="1258207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Cảm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thông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chia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sẻ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với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số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phận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của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những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người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bất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hạnh</a:t>
            </a:r>
            <a:endParaRPr lang="en-US" sz="4000" dirty="0">
              <a:solidFill>
                <a:srgbClr val="191919"/>
              </a:solidFill>
              <a:latin typeface="Noto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13629" y="4417794"/>
            <a:ext cx="125820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191919"/>
                </a:solidFill>
                <a:latin typeface="Noto Sans"/>
              </a:rPr>
              <a:t>Khẳng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định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trân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trọng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đề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cao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phẩm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chất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tài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năng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Noto Sans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quan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hệ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đạo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đức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tốt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đẹp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và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khát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vọng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chính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đáng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của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người</a:t>
            </a:r>
            <a:endParaRPr lang="en-US" sz="4000" dirty="0">
              <a:solidFill>
                <a:srgbClr val="191919"/>
              </a:solidFill>
              <a:latin typeface="Noto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13628" y="6740039"/>
            <a:ext cx="1258207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Tố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cáo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Noto Sans"/>
              </a:rPr>
              <a:t>thế</a:t>
            </a:r>
            <a:r>
              <a:rPr lang="en-US" sz="4000" dirty="0" smtClean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lực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bạo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tàn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chà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đạp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lên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người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;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bênh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vực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bảo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vệ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và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thay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con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người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nói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tiếng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nói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đấu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tranh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cho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khát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vọng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sống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khát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vọng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hạnh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phúc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khát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vọng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về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công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lý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chính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nghĩa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Noto Sans"/>
              </a:rPr>
              <a:t>của</a:t>
            </a:r>
            <a:r>
              <a:rPr lang="en-US" sz="4000" dirty="0">
                <a:solidFill>
                  <a:srgbClr val="191919"/>
                </a:solidFill>
                <a:latin typeface="Noto Sans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Noto Sans"/>
              </a:rPr>
              <a:t>họ</a:t>
            </a:r>
            <a:endParaRPr lang="en-US" sz="4000" dirty="0">
              <a:solidFill>
                <a:srgbClr val="191919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80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746149"/>
            <a:ext cx="14630400" cy="11028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Một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số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tác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giả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và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tác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phẩm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tiêu</a:t>
            </a:r>
            <a:r>
              <a:rPr lang="en-US" sz="72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senal Bold"/>
              </a:rPr>
              <a:t>biểu</a:t>
            </a:r>
            <a:endParaRPr lang="en-US" sz="7200" dirty="0">
              <a:solidFill>
                <a:schemeClr val="bg1"/>
              </a:solidFill>
              <a:latin typeface="Arsenal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37413">
            <a:off x="14795672" y="6898055"/>
            <a:ext cx="6020989" cy="81165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48153" y="-1674517"/>
            <a:ext cx="6752589" cy="65016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21346" y="9258300"/>
            <a:ext cx="1713950" cy="785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24100"/>
            <a:ext cx="4795140" cy="724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49" y="2410290"/>
            <a:ext cx="4686300" cy="724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190" y="2472042"/>
            <a:ext cx="4724400" cy="724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101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04343"/>
            <a:ext cx="16840200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2.1.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Đồng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cảm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xót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thương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với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số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đặc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biệt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là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phụ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nữ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751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chề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i="1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sè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ts val="4759"/>
              </a:lnSpc>
            </a:pP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8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6920" y="1186749"/>
            <a:ext cx="16840200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2.1.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Đồng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cảm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xót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thương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với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số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đặc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biệt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là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phụ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nữ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Lang!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Lang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i="1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571500" indent="-571500" algn="just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i="1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i="1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759"/>
              </a:lnSpc>
            </a:pPr>
            <a:endParaRPr lang="en-US" sz="40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211963"/>
            <a:ext cx="16840200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2.1.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Đồng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cảm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xót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thương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với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số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đặc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biệt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là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phụ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nữ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770706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149" y="7205144"/>
            <a:ext cx="2397674" cy="3232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70485"/>
            <a:ext cx="2207376" cy="29756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62000" y="7106643"/>
            <a:ext cx="2090602" cy="3220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009" y="114301"/>
            <a:ext cx="17670917" cy="109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12"/>
              </a:lnSpc>
            </a:pPr>
            <a:r>
              <a:rPr lang="en-US" sz="4400" dirty="0">
                <a:solidFill>
                  <a:schemeClr val="bg1"/>
                </a:solidFill>
                <a:latin typeface="Arsenal Bold"/>
              </a:rPr>
              <a:t>II.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Biểu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CNNĐ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VHTĐ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giai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đoạn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XVIII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senal Bold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Arsenal Bold"/>
              </a:rPr>
              <a:t> TK </a:t>
            </a:r>
            <a:r>
              <a:rPr lang="en-US" sz="4400" dirty="0" smtClean="0">
                <a:solidFill>
                  <a:schemeClr val="bg1"/>
                </a:solidFill>
                <a:latin typeface="Arsenal Bold"/>
              </a:rPr>
              <a:t>XIX:</a:t>
            </a:r>
            <a:endParaRPr lang="en-US" sz="4400" dirty="0">
              <a:solidFill>
                <a:schemeClr val="bg1"/>
              </a:solidFill>
              <a:latin typeface="Arsen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1098572"/>
            <a:ext cx="16840200" cy="936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marL="561339" lvl="1" algn="ctr">
              <a:lnSpc>
                <a:spcPts val="7279"/>
              </a:lnSpc>
            </a:pP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2.1. </a:t>
            </a:r>
            <a:r>
              <a:rPr lang="en-US" sz="3200" b="1" dirty="0" err="1" smtClean="0">
                <a:solidFill>
                  <a:srgbClr val="191919"/>
                </a:solidFill>
                <a:latin typeface="DejaVu Serif"/>
              </a:rPr>
              <a:t>Đồng</a:t>
            </a:r>
            <a:r>
              <a:rPr lang="en-US" sz="3200" b="1" dirty="0" smtClean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cảm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,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xót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thương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với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số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phận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con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đặc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biệt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là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người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phụ</a:t>
            </a:r>
            <a:r>
              <a:rPr lang="en-US" sz="3200" b="1" dirty="0">
                <a:solidFill>
                  <a:srgbClr val="191919"/>
                </a:solidFill>
                <a:latin typeface="DejaVu Serif"/>
              </a:rPr>
              <a:t> </a:t>
            </a:r>
            <a:r>
              <a:rPr lang="en-US" sz="3200" b="1" dirty="0" err="1">
                <a:solidFill>
                  <a:srgbClr val="191919"/>
                </a:solidFill>
                <a:latin typeface="DejaVu Serif"/>
              </a:rPr>
              <a:t>nữ</a:t>
            </a:r>
            <a:endParaRPr lang="en-US" sz="3200" b="1" dirty="0">
              <a:solidFill>
                <a:srgbClr val="191919"/>
              </a:solidFill>
              <a:latin typeface="DejaVu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5010" y="2324100"/>
            <a:ext cx="17670916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000" i="1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i="1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4759"/>
              </a:lnSpc>
              <a:buFontTx/>
              <a:buChar char="-"/>
            </a:pP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li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gượng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khỏa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lụi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4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i="1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774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1360</Words>
  <Application>Microsoft Office PowerPoint</Application>
  <PresentationFormat>Custom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Arsenal Bold</vt:lpstr>
      <vt:lpstr>Wingdings</vt:lpstr>
      <vt:lpstr>Calibri</vt:lpstr>
      <vt:lpstr>Noto Sans</vt:lpstr>
      <vt:lpstr>DejaVu Serif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Biểu hiện chủ nghĩa nhân đạo trong Văn học trung đại giai đoạn thế kỷ XVIII đến nửa đầu TKXIX</dc:title>
  <cp:lastModifiedBy>Windows User</cp:lastModifiedBy>
  <cp:revision>45</cp:revision>
  <dcterms:created xsi:type="dcterms:W3CDTF">2006-08-16T00:00:00Z</dcterms:created>
  <dcterms:modified xsi:type="dcterms:W3CDTF">2021-10-01T16:31:40Z</dcterms:modified>
  <dc:identifier>DAEqKCeHq8k</dc:identifier>
</cp:coreProperties>
</file>